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906000" cy="6858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6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EF81-0E46-4CA3-A25D-C5A0EB9EC928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6B99-1D5A-4B07-B70D-F4891D773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67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EF81-0E46-4CA3-A25D-C5A0EB9EC928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6B99-1D5A-4B07-B70D-F4891D773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82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EF81-0E46-4CA3-A25D-C5A0EB9EC928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6B99-1D5A-4B07-B70D-F4891D773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12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EF81-0E46-4CA3-A25D-C5A0EB9EC928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6B99-1D5A-4B07-B70D-F4891D773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93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EF81-0E46-4CA3-A25D-C5A0EB9EC928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6B99-1D5A-4B07-B70D-F4891D773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24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EF81-0E46-4CA3-A25D-C5A0EB9EC928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6B99-1D5A-4B07-B70D-F4891D773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24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EF81-0E46-4CA3-A25D-C5A0EB9EC928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6B99-1D5A-4B07-B70D-F4891D773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39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EF81-0E46-4CA3-A25D-C5A0EB9EC928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6B99-1D5A-4B07-B70D-F4891D773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03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EF81-0E46-4CA3-A25D-C5A0EB9EC928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6B99-1D5A-4B07-B70D-F4891D773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66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EF81-0E46-4CA3-A25D-C5A0EB9EC928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6B99-1D5A-4B07-B70D-F4891D773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28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EF81-0E46-4CA3-A25D-C5A0EB9EC928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6B99-1D5A-4B07-B70D-F4891D773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75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DEF81-0E46-4CA3-A25D-C5A0EB9EC928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6B99-1D5A-4B07-B70D-F4891D773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64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6676" y="356790"/>
            <a:ext cx="2631404" cy="13264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〇日本国憲法　〇教育基本法</a:t>
            </a: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〇学校教育法　　施行令・施行規則</a:t>
            </a: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〇社会教育法</a:t>
            </a: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◎学習指導要領　</a:t>
            </a:r>
            <a:r>
              <a:rPr kumimoji="1" lang="en-US" altLang="ja-JP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2020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</a:p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生きる力，①生きて働く知識・技能②未知に対応できる思考・判断・表現力③学びに向かう力・人間性の涵養の３つの柱の育成</a:t>
            </a: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主体的・対話的で深い学びの実現</a:t>
            </a: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社会に開かれた教育課程，ｶﾘｷｭﾗﾑ･ﾏﾈｼﾞﾒﾝﾄ</a:t>
            </a: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◇令和の日本型学校教育（個別最適・協働的な学び）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457890" y="485248"/>
            <a:ext cx="1724649" cy="11642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〇第</a:t>
            </a:r>
            <a:r>
              <a:rPr kumimoji="1" lang="en-US" altLang="ja-JP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期教育振興基本計画</a:t>
            </a: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〇第</a:t>
            </a:r>
            <a:r>
              <a:rPr kumimoji="1" lang="en-US" altLang="ja-JP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次山形県総合発展計画</a:t>
            </a: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〇第</a:t>
            </a:r>
            <a:r>
              <a:rPr kumimoji="1" lang="en-US" altLang="ja-JP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6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次山形県教育振興計画</a:t>
            </a: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69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554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「人間力に満ちあふれ，</a:t>
            </a:r>
            <a:endParaRPr kumimoji="1" lang="en-US" altLang="ja-JP" sz="554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554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山形の未来をひらく人づくり」</a:t>
            </a:r>
            <a:endParaRPr kumimoji="1" lang="en-US" altLang="ja-JP" sz="554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554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つなぐ～いのち・学び・地域～</a:t>
            </a:r>
            <a:endParaRPr kumimoji="1" lang="en-US" altLang="ja-JP" sz="554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〇第</a:t>
            </a:r>
            <a:r>
              <a:rPr kumimoji="1" lang="en-US" altLang="ja-JP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次河北町教育振興計画</a:t>
            </a: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69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554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「ふるさとに学び，互いに高め合いながら，</a:t>
            </a:r>
            <a:endParaRPr kumimoji="1" lang="en-US" altLang="ja-JP" sz="554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554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いきいきと未来をひらく人づくり」</a:t>
            </a:r>
            <a:endParaRPr kumimoji="1" lang="en-US" altLang="ja-JP" sz="554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554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～人輝き　ひらく未来～</a:t>
            </a:r>
            <a:endParaRPr kumimoji="1" lang="en-US" altLang="ja-JP" sz="554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ja-JP" altLang="en-US" sz="83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311014" y="405979"/>
            <a:ext cx="3187974" cy="74064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学校教育目標</a:t>
            </a:r>
            <a:r>
              <a:rPr kumimoji="1" lang="en-US" altLang="ja-JP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</a:p>
          <a:p>
            <a:pPr algn="ctr"/>
            <a:r>
              <a:rPr kumimoji="1" lang="en-US" altLang="ja-JP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Challenge</a:t>
            </a:r>
            <a:r>
              <a:rPr kumimoji="1"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＆　</a:t>
            </a:r>
            <a:r>
              <a:rPr kumimoji="1" lang="en-US" altLang="ja-JP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Thinking</a:t>
            </a:r>
          </a:p>
          <a:p>
            <a:pPr algn="ctr"/>
            <a:endParaRPr lang="en-US" altLang="ja-JP" sz="9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900" b="1" dirty="0">
                <a:solidFill>
                  <a:srgbClr val="0070C0"/>
                </a:solidFill>
                <a:highlight>
                  <a:srgbClr val="FFFF00"/>
                </a:highlight>
              </a:rPr>
              <a:t>～前に踏み出し　チーム力を高め　 考え抜く 中部の子～</a:t>
            </a:r>
            <a:endParaRPr kumimoji="1" lang="ja-JP" altLang="en-US" sz="1000" b="1" i="1" dirty="0">
              <a:solidFill>
                <a:srgbClr val="0070C0"/>
              </a:solidFill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上矢印吹き出し 4"/>
          <p:cNvSpPr/>
          <p:nvPr/>
        </p:nvSpPr>
        <p:spPr>
          <a:xfrm>
            <a:off x="243157" y="1571054"/>
            <a:ext cx="9373203" cy="4976450"/>
          </a:xfrm>
          <a:prstGeom prst="upArrowCallout">
            <a:avLst>
              <a:gd name="adj1" fmla="val 38481"/>
              <a:gd name="adj2" fmla="val 30725"/>
              <a:gd name="adj3" fmla="val 4219"/>
              <a:gd name="adj4" fmla="val 94439"/>
            </a:avLst>
          </a:prstGeom>
          <a:solidFill>
            <a:schemeClr val="bg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46" dirty="0"/>
              <a:t>　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3007521" y="1202006"/>
            <a:ext cx="4051873" cy="37425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レジリエンス「適応力・回復力」ウエルビーイング「幸福感」</a:t>
            </a:r>
            <a:endParaRPr kumimoji="1" lang="en-US" altLang="ja-JP" sz="9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50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自己効力感⇒しなやかに生きる⇒未来を拓く</a:t>
            </a:r>
            <a:endParaRPr kumimoji="1" lang="ja-JP" altLang="en-US" sz="800" b="1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31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2945320" y="1854223"/>
            <a:ext cx="4060881" cy="2891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000" b="1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「前に踏み出す力」「チーム力」「考え抜く力」</a:t>
            </a:r>
            <a:r>
              <a: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育成</a:t>
            </a:r>
            <a:r>
              <a:rPr kumimoji="1" lang="ja-JP" altLang="en-US" sz="831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ja-JP" altLang="en-US" sz="831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  <a:p>
            <a:pPr algn="ctr"/>
            <a:endParaRPr kumimoji="1" lang="ja-JP" altLang="en-US" sz="831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31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831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31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831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831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31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575076" y="2434611"/>
            <a:ext cx="2709367" cy="2139800"/>
          </a:xfrm>
          <a:prstGeom prst="roundRect">
            <a:avLst/>
          </a:prstGeom>
          <a:solidFill>
            <a:schemeClr val="lt1"/>
          </a:solidFill>
          <a:ln w="38100" cmpd="tri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9846" tIns="0" rIns="0" bIns="0" rtlCol="0" anchor="t" anchorCtr="0">
            <a:normAutofit/>
          </a:bodyPr>
          <a:lstStyle/>
          <a:p>
            <a:r>
              <a:rPr kumimoji="1" lang="ja-JP" altLang="en-US" sz="831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重点項目</a:t>
            </a: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「まなび」　　　　　  </a:t>
            </a:r>
            <a:r>
              <a:rPr kumimoji="1" lang="ja-JP" altLang="en-US" sz="831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endParaRPr kumimoji="1" lang="en-US" altLang="ja-JP" sz="1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31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　主体的・対話的で深い学び・課題解決力</a:t>
            </a:r>
          </a:p>
          <a:p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②　個別最適・協働的・教科横断した資質能力</a:t>
            </a:r>
          </a:p>
          <a:p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③　個人総合・自由進度学習・教科担任制</a:t>
            </a:r>
          </a:p>
          <a:p>
            <a:r>
              <a:rPr kumimoji="1" lang="ja-JP" altLang="en-US" sz="554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kumimoji="1" lang="ja-JP" altLang="en-US" sz="554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en-US" altLang="ja-JP" sz="554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「かかわり」　　　</a:t>
            </a:r>
            <a:r>
              <a:rPr kumimoji="1" lang="ja-JP" altLang="en-US" sz="831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 　　　　　　　　　　　</a:t>
            </a:r>
            <a:endParaRPr kumimoji="1" lang="en-US" altLang="ja-JP" sz="1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31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　いじめのない共感的な人間関係</a:t>
            </a:r>
          </a:p>
          <a:p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②　差異を認め</a:t>
            </a:r>
            <a:r>
              <a:rPr kumimoji="1" lang="en-US" altLang="ja-JP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,</a:t>
            </a:r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心豊かな感性を磨く学校文化</a:t>
            </a:r>
            <a:r>
              <a:rPr kumimoji="1" lang="en-US" altLang="ja-JP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</a:p>
          <a:p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en-US" altLang="ja-JP" sz="762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554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「いのち・からだ」</a:t>
            </a:r>
            <a:r>
              <a:rPr kumimoji="1" lang="ja-JP" altLang="en-US" sz="831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  </a:t>
            </a:r>
            <a:endParaRPr kumimoji="1" lang="en-US" altLang="ja-JP" sz="1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31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　自ら考え行動できる安全・いのちの教育</a:t>
            </a:r>
            <a:endParaRPr kumimoji="1" lang="en-US" altLang="ja-JP" sz="762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②　健康増進・体力向上</a:t>
            </a:r>
            <a:endParaRPr kumimoji="1" lang="en-US" altLang="ja-JP" sz="762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③　</a:t>
            </a:r>
            <a:r>
              <a:rPr kumimoji="1" lang="en-US" altLang="ja-JP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With</a:t>
            </a:r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メディア・リテラシーの向上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6875556" y="2831585"/>
            <a:ext cx="2373486" cy="1482283"/>
          </a:xfrm>
          <a:prstGeom prst="roundRect">
            <a:avLst/>
          </a:prstGeom>
          <a:solidFill>
            <a:schemeClr val="l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9846" rIns="0" rtlCol="0" anchor="t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めざす教師像</a:t>
            </a:r>
            <a:endParaRPr kumimoji="1" lang="en-US" altLang="ja-JP" sz="9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900" b="1" dirty="0"/>
          </a:p>
          <a:p>
            <a:pPr lvl="0"/>
            <a:r>
              <a:rPr lang="ja-JP" altLang="en-US" sz="900" b="1" dirty="0"/>
              <a:t>○</a:t>
            </a:r>
            <a:r>
              <a:rPr lang="ja-JP" altLang="ja-JP" sz="900" b="1" dirty="0"/>
              <a:t>子どもの力を伸ばし、学び続ける教師</a:t>
            </a:r>
            <a:endParaRPr lang="ja-JP" altLang="ja-JP" sz="900" dirty="0"/>
          </a:p>
          <a:p>
            <a:pPr lvl="0"/>
            <a:endParaRPr lang="en-US" altLang="ja-JP" sz="900" b="1" dirty="0"/>
          </a:p>
          <a:p>
            <a:pPr lvl="0"/>
            <a:r>
              <a:rPr lang="ja-JP" altLang="en-US" sz="900" b="1" dirty="0"/>
              <a:t>○</a:t>
            </a:r>
            <a:r>
              <a:rPr lang="ja-JP" altLang="ja-JP" sz="900" b="1" dirty="0"/>
              <a:t>寄り添い、児童理解に努める教師</a:t>
            </a:r>
            <a:endParaRPr lang="ja-JP" altLang="ja-JP" sz="900" dirty="0"/>
          </a:p>
          <a:p>
            <a:pPr lvl="0"/>
            <a:endParaRPr lang="en-US" altLang="ja-JP" sz="900" b="1" dirty="0"/>
          </a:p>
          <a:p>
            <a:pPr lvl="0"/>
            <a:r>
              <a:rPr lang="ja-JP" altLang="en-US" sz="900" b="1" dirty="0"/>
              <a:t>○</a:t>
            </a:r>
            <a:r>
              <a:rPr lang="ja-JP" altLang="ja-JP" sz="900" b="1" dirty="0"/>
              <a:t>心身ともに健康な教師</a:t>
            </a:r>
            <a:endParaRPr lang="en-US" altLang="ja-JP" sz="900" b="1" dirty="0"/>
          </a:p>
          <a:p>
            <a:pPr lvl="0"/>
            <a:endParaRPr lang="en-US" altLang="ja-JP" sz="900" b="1" dirty="0"/>
          </a:p>
          <a:p>
            <a:pPr lvl="0"/>
            <a:r>
              <a:rPr lang="ja-JP" altLang="en-US" sz="900" b="1" dirty="0"/>
              <a:t>☆教師の学び方カフェ（任意の集い）</a:t>
            </a:r>
            <a:endParaRPr lang="ja-JP" altLang="ja-JP" sz="900" dirty="0"/>
          </a:p>
          <a:p>
            <a:pPr algn="ctr">
              <a:lnSpc>
                <a:spcPct val="120000"/>
              </a:lnSpc>
            </a:pPr>
            <a:endParaRPr kumimoji="1" lang="en-US" altLang="ja-JP" sz="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20000"/>
              </a:lnSpc>
            </a:pPr>
            <a:endParaRPr kumimoji="1" lang="en-US" altLang="ja-JP" sz="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50000"/>
              </a:lnSpc>
            </a:pPr>
            <a:endParaRPr kumimoji="1" lang="en-US" altLang="ja-JP" sz="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楕円 19"/>
          <p:cNvSpPr/>
          <p:nvPr/>
        </p:nvSpPr>
        <p:spPr>
          <a:xfrm>
            <a:off x="7731995" y="5887295"/>
            <a:ext cx="161749" cy="6501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9" name="楕円 18"/>
          <p:cNvSpPr/>
          <p:nvPr/>
        </p:nvSpPr>
        <p:spPr>
          <a:xfrm>
            <a:off x="7783258" y="5935760"/>
            <a:ext cx="181811" cy="928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8" name="楕円 17"/>
          <p:cNvSpPr/>
          <p:nvPr/>
        </p:nvSpPr>
        <p:spPr>
          <a:xfrm>
            <a:off x="7835401" y="5952447"/>
            <a:ext cx="338637" cy="1446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29" name="フローチャート: 代替処理 28"/>
          <p:cNvSpPr/>
          <p:nvPr/>
        </p:nvSpPr>
        <p:spPr>
          <a:xfrm>
            <a:off x="7053651" y="4247084"/>
            <a:ext cx="2128887" cy="542953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sz="76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76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学校研究</a:t>
            </a:r>
            <a:r>
              <a:rPr kumimoji="1" lang="en-US" altLang="ja-JP" sz="76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727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「仲間と関わりながら、学び方を見つける子どもを育てる」～個別最適な学びと協働的な学びの一体的な充実をめざして～</a:t>
            </a:r>
            <a:endParaRPr kumimoji="1" lang="en-US" altLang="ja-JP" sz="727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ja-JP" altLang="en-US" sz="623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82548" y="4525636"/>
            <a:ext cx="2004401" cy="9275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家庭の協力</a:t>
            </a:r>
            <a:endParaRPr kumimoji="1" lang="en-US" altLang="ja-JP" sz="9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①自立のための生活習慣の育成　</a:t>
            </a:r>
            <a:endParaRPr kumimoji="1" lang="en-US" altLang="ja-JP" sz="762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kumimoji="1" lang="ja-JP" altLang="en-US" sz="69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（生活環境・メディアとの関わり）</a:t>
            </a:r>
          </a:p>
          <a:p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②自立に向けた家庭学習・探究</a:t>
            </a:r>
            <a:endParaRPr kumimoji="1" lang="en-US" altLang="ja-JP" sz="762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76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kumimoji="1" lang="ja-JP" altLang="en-US" sz="727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（予習・復習・自主的な学び）</a:t>
            </a:r>
            <a:endParaRPr kumimoji="1" lang="en-US" altLang="ja-JP" sz="727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727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727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☆自己決定・自己調整力</a:t>
            </a:r>
            <a:endParaRPr kumimoji="1" lang="ja-JP" altLang="en-US" sz="727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44929" y="1912586"/>
            <a:ext cx="1361225" cy="24049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  </a:t>
            </a:r>
            <a:r>
              <a:rPr kumimoji="1"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＜目標・計画＞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8111239" y="1918454"/>
            <a:ext cx="1361225" cy="22875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Ｄ</a:t>
            </a:r>
            <a:r>
              <a:rPr kumimoji="1" lang="en-US" altLang="ja-JP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＜実行・実践＞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8128411" y="6205557"/>
            <a:ext cx="1361225" cy="23647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</a:t>
            </a:r>
            <a:r>
              <a:rPr kumimoji="1" lang="en-US" altLang="ja-JP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＜評価・研究＞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313218" y="6156580"/>
            <a:ext cx="1424645" cy="27103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</a:t>
            </a:r>
            <a:r>
              <a:rPr kumimoji="1" lang="en-US" altLang="ja-JP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＜改善・方向性＞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1042988" y="2805841"/>
            <a:ext cx="1905304" cy="1579665"/>
          </a:xfrm>
          <a:prstGeom prst="roundRect">
            <a:avLst/>
          </a:prstGeom>
          <a:solidFill>
            <a:schemeClr val="l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9846" rIns="0" rtlCol="0" anchor="t" anchorCtr="0">
            <a:normAutofit fontScale="47500" lnSpcReduction="20000"/>
          </a:bodyPr>
          <a:lstStyle/>
          <a:p>
            <a:pPr algn="ctr">
              <a:lnSpc>
                <a:spcPct val="130000"/>
              </a:lnSpc>
            </a:pPr>
            <a:r>
              <a:rPr kumimoji="1" lang="ja-JP" altLang="en-US" sz="1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めざす子ども像</a:t>
            </a:r>
            <a:endParaRPr kumimoji="1" lang="en-US" altLang="ja-JP" sz="19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ja-JP" b="1" dirty="0"/>
              <a:t>○</a:t>
            </a:r>
            <a:r>
              <a:rPr lang="ja-JP" altLang="en-US" b="1" dirty="0"/>
              <a:t>自ら学び、高め合う</a:t>
            </a:r>
            <a:r>
              <a:rPr lang="ja-JP" altLang="ja-JP" b="1" dirty="0"/>
              <a:t>子ども</a:t>
            </a:r>
          </a:p>
          <a:p>
            <a:r>
              <a:rPr lang="ja-JP" altLang="en-US" sz="1600" dirty="0"/>
              <a:t>　　・意欲的に</a:t>
            </a:r>
            <a:r>
              <a:rPr lang="ja-JP" altLang="ja-JP" sz="1600" dirty="0"/>
              <a:t>学ぼうとする</a:t>
            </a:r>
            <a:endParaRPr lang="en-US" altLang="ja-JP" sz="1600" dirty="0"/>
          </a:p>
          <a:p>
            <a:r>
              <a:rPr lang="ja-JP" altLang="en-US" sz="1600" dirty="0"/>
              <a:t>　　・考え、</a:t>
            </a:r>
            <a:r>
              <a:rPr lang="ja-JP" altLang="ja-JP" sz="1600" dirty="0"/>
              <a:t>解決</a:t>
            </a:r>
            <a:r>
              <a:rPr lang="ja-JP" altLang="en-US" sz="1600" dirty="0"/>
              <a:t>・</a:t>
            </a:r>
            <a:r>
              <a:rPr lang="ja-JP" altLang="ja-JP" sz="1600" dirty="0"/>
              <a:t>創造</a:t>
            </a:r>
          </a:p>
          <a:p>
            <a:r>
              <a:rPr lang="ja-JP" altLang="en-US" dirty="0"/>
              <a:t>　</a:t>
            </a:r>
            <a:r>
              <a:rPr lang="ja-JP" altLang="ja-JP" b="1" dirty="0"/>
              <a:t>○心豊かな子ども</a:t>
            </a:r>
          </a:p>
          <a:p>
            <a:r>
              <a:rPr lang="ja-JP" altLang="en-US" sz="1600" dirty="0"/>
              <a:t>　　・</a:t>
            </a:r>
            <a:r>
              <a:rPr lang="ja-JP" altLang="ja-JP" sz="1600" dirty="0"/>
              <a:t>多様性を認め人を思いや</a:t>
            </a:r>
            <a:r>
              <a:rPr lang="ja-JP" altLang="en-US" sz="1600" dirty="0"/>
              <a:t>る</a:t>
            </a:r>
            <a:endParaRPr lang="en-US" altLang="ja-JP" sz="1600" dirty="0"/>
          </a:p>
          <a:p>
            <a:r>
              <a:rPr lang="ja-JP" altLang="en-US" sz="1600" dirty="0"/>
              <a:t>　　・</a:t>
            </a:r>
            <a:r>
              <a:rPr lang="ja-JP" altLang="ja-JP" sz="1600" dirty="0"/>
              <a:t>互いに励まし合う</a:t>
            </a:r>
          </a:p>
          <a:p>
            <a:r>
              <a:rPr lang="ja-JP" altLang="en-US"/>
              <a:t>　</a:t>
            </a:r>
            <a:r>
              <a:rPr lang="ja-JP" altLang="ja-JP" b="1"/>
              <a:t>○</a:t>
            </a:r>
            <a:r>
              <a:rPr lang="ja-JP" altLang="en-US" b="1"/>
              <a:t>健やかな</a:t>
            </a:r>
            <a:r>
              <a:rPr lang="ja-JP" altLang="ja-JP" b="1"/>
              <a:t>子ども</a:t>
            </a:r>
            <a:endParaRPr lang="ja-JP" altLang="ja-JP" b="1" dirty="0"/>
          </a:p>
          <a:p>
            <a:r>
              <a:rPr lang="ja-JP" altLang="en-US" sz="1600" dirty="0"/>
              <a:t>　　・</a:t>
            </a:r>
            <a:r>
              <a:rPr lang="ja-JP" altLang="ja-JP" sz="1600" dirty="0"/>
              <a:t>心身ともに健康</a:t>
            </a:r>
            <a:endParaRPr lang="en-US" altLang="ja-JP" sz="1600" dirty="0"/>
          </a:p>
          <a:p>
            <a:r>
              <a:rPr lang="ja-JP" altLang="en-US" sz="1600" dirty="0"/>
              <a:t>　　・しなやかな</a:t>
            </a:r>
            <a:r>
              <a:rPr lang="ja-JP" altLang="ja-JP" sz="1600" dirty="0"/>
              <a:t>児童</a:t>
            </a:r>
          </a:p>
          <a:p>
            <a:pPr algn="ctr">
              <a:lnSpc>
                <a:spcPct val="130000"/>
              </a:lnSpc>
            </a:pPr>
            <a:r>
              <a:rPr kumimoji="1" lang="ja-JP" altLang="en-US" sz="831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623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3061695" y="2997126"/>
            <a:ext cx="482609" cy="1222837"/>
          </a:xfrm>
          <a:prstGeom prst="rightArrow">
            <a:avLst>
              <a:gd name="adj1" fmla="val 68272"/>
              <a:gd name="adj2" fmla="val 3721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b="1" dirty="0"/>
          </a:p>
        </p:txBody>
      </p:sp>
      <p:sp>
        <p:nvSpPr>
          <p:cNvPr id="42" name="正方形/長方形 41"/>
          <p:cNvSpPr/>
          <p:nvPr/>
        </p:nvSpPr>
        <p:spPr>
          <a:xfrm>
            <a:off x="7256307" y="4832641"/>
            <a:ext cx="1926232" cy="3657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69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カリキュラム・マネジメント</a:t>
            </a:r>
            <a:endParaRPr kumimoji="1" lang="en-US" altLang="ja-JP" sz="692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69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校長カリマネ⇒学年カリマネ</a:t>
            </a:r>
            <a:endParaRPr kumimoji="1" lang="en-US" altLang="ja-JP" sz="692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69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・資質，能力の育成 </a:t>
            </a:r>
            <a:endParaRPr kumimoji="1" lang="en-US" altLang="ja-JP" sz="692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524501" y="5180011"/>
            <a:ext cx="1465555" cy="3657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69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特別活動・道徳科指導</a:t>
            </a:r>
            <a:endParaRPr kumimoji="1" lang="en-US" altLang="ja-JP" sz="692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69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・豊かな心の涵養</a:t>
            </a:r>
            <a:endParaRPr kumimoji="1" lang="en-US" altLang="ja-JP" sz="692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644483" y="5512525"/>
            <a:ext cx="1345573" cy="3657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69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特別支援教育の充実</a:t>
            </a:r>
            <a:endParaRPr kumimoji="1" lang="en-US" altLang="ja-JP" sz="692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692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・個に応じた指導，教育相談</a:t>
            </a:r>
            <a:endParaRPr kumimoji="1" lang="en-US" altLang="ja-JP" sz="692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882549" y="5639792"/>
            <a:ext cx="2008482" cy="4573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河北町教育委員会</a:t>
            </a:r>
            <a:endParaRPr kumimoji="1" lang="en-US" altLang="ja-JP" sz="9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762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7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子育て支援・家庭教育の充実</a:t>
            </a: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32754" y="2148493"/>
            <a:ext cx="972298" cy="200036"/>
          </a:xfrm>
          <a:prstGeom prst="rect">
            <a:avLst/>
          </a:prstGeom>
          <a:solidFill>
            <a:schemeClr val="bg1"/>
          </a:solid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 – D – C - A</a:t>
            </a:r>
            <a:endParaRPr kumimoji="1" lang="ja-JP" altLang="en-US" sz="7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8504327" y="2149857"/>
            <a:ext cx="972298" cy="201874"/>
          </a:xfrm>
          <a:prstGeom prst="rect">
            <a:avLst/>
          </a:prstGeom>
          <a:solidFill>
            <a:schemeClr val="bg1"/>
          </a:solidFill>
          <a:ln w="158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 – C – A - </a:t>
            </a:r>
            <a:r>
              <a:rPr kumimoji="1" lang="ja-JP" altLang="en-US" sz="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Ｐ</a:t>
            </a:r>
          </a:p>
        </p:txBody>
      </p:sp>
      <p:sp>
        <p:nvSpPr>
          <p:cNvPr id="12" name="雲形吹き出し 11"/>
          <p:cNvSpPr/>
          <p:nvPr/>
        </p:nvSpPr>
        <p:spPr>
          <a:xfrm>
            <a:off x="8111240" y="2433382"/>
            <a:ext cx="1367600" cy="272242"/>
          </a:xfrm>
          <a:prstGeom prst="cloudCallout">
            <a:avLst>
              <a:gd name="adj1" fmla="val -10433"/>
              <a:gd name="adj2" fmla="val -8684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中心的学校行事</a:t>
            </a:r>
          </a:p>
        </p:txBody>
      </p:sp>
      <p:sp>
        <p:nvSpPr>
          <p:cNvPr id="55" name="雲形吹き出し 54"/>
          <p:cNvSpPr/>
          <p:nvPr/>
        </p:nvSpPr>
        <p:spPr>
          <a:xfrm>
            <a:off x="349898" y="2408633"/>
            <a:ext cx="1370145" cy="321740"/>
          </a:xfrm>
          <a:prstGeom prst="cloudCallout">
            <a:avLst>
              <a:gd name="adj1" fmla="val -30852"/>
              <a:gd name="adj2" fmla="val -8179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各学年の教育活動</a:t>
            </a:r>
          </a:p>
        </p:txBody>
      </p:sp>
      <p:sp>
        <p:nvSpPr>
          <p:cNvPr id="22" name="山形 21"/>
          <p:cNvSpPr/>
          <p:nvPr/>
        </p:nvSpPr>
        <p:spPr>
          <a:xfrm>
            <a:off x="1967032" y="1990876"/>
            <a:ext cx="978288" cy="100376"/>
          </a:xfrm>
          <a:prstGeom prst="chevron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" name="山形 55"/>
          <p:cNvSpPr/>
          <p:nvPr/>
        </p:nvSpPr>
        <p:spPr>
          <a:xfrm>
            <a:off x="7035357" y="1994287"/>
            <a:ext cx="978288" cy="100376"/>
          </a:xfrm>
          <a:prstGeom prst="chevron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7" name="山形 56"/>
          <p:cNvSpPr/>
          <p:nvPr/>
        </p:nvSpPr>
        <p:spPr>
          <a:xfrm rot="5400000">
            <a:off x="7901089" y="4315920"/>
            <a:ext cx="3042097" cy="100652"/>
          </a:xfrm>
          <a:prstGeom prst="chevron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8" name="山形 57"/>
          <p:cNvSpPr/>
          <p:nvPr/>
        </p:nvSpPr>
        <p:spPr>
          <a:xfrm rot="16200000">
            <a:off x="-1144047" y="4335180"/>
            <a:ext cx="3042097" cy="100652"/>
          </a:xfrm>
          <a:prstGeom prst="chevron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rgbClr val="0070C0"/>
              </a:solidFill>
              <a:highlight>
                <a:srgbClr val="0000FF"/>
              </a:highlight>
            </a:endParaRPr>
          </a:p>
        </p:txBody>
      </p:sp>
      <p:sp>
        <p:nvSpPr>
          <p:cNvPr id="59" name="山形 58"/>
          <p:cNvSpPr/>
          <p:nvPr/>
        </p:nvSpPr>
        <p:spPr>
          <a:xfrm rot="10800000">
            <a:off x="1959375" y="6328217"/>
            <a:ext cx="978288" cy="100376"/>
          </a:xfrm>
          <a:prstGeom prst="chevron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0" name="山形 59"/>
          <p:cNvSpPr/>
          <p:nvPr/>
        </p:nvSpPr>
        <p:spPr>
          <a:xfrm rot="10800000">
            <a:off x="7067132" y="6328216"/>
            <a:ext cx="978288" cy="100376"/>
          </a:xfrm>
          <a:prstGeom prst="chevron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上矢印 30"/>
          <p:cNvSpPr/>
          <p:nvPr/>
        </p:nvSpPr>
        <p:spPr>
          <a:xfrm>
            <a:off x="1399532" y="5334389"/>
            <a:ext cx="566727" cy="338230"/>
          </a:xfrm>
          <a:prstGeom prst="up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61" name="上矢印 60"/>
          <p:cNvSpPr/>
          <p:nvPr/>
        </p:nvSpPr>
        <p:spPr>
          <a:xfrm>
            <a:off x="4414892" y="2214198"/>
            <a:ext cx="1063632" cy="289985"/>
          </a:xfrm>
          <a:prstGeom prst="up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23" name="L 字 22"/>
          <p:cNvSpPr/>
          <p:nvPr/>
        </p:nvSpPr>
        <p:spPr>
          <a:xfrm rot="10800000">
            <a:off x="7965069" y="228954"/>
            <a:ext cx="1577118" cy="211006"/>
          </a:xfrm>
          <a:prstGeom prst="corner">
            <a:avLst>
              <a:gd name="adj1" fmla="val 39515"/>
              <a:gd name="adj2" fmla="val 43011"/>
            </a:avLst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L 字 61"/>
          <p:cNvSpPr/>
          <p:nvPr/>
        </p:nvSpPr>
        <p:spPr>
          <a:xfrm rot="5400000">
            <a:off x="923472" y="-422447"/>
            <a:ext cx="204141" cy="1533497"/>
          </a:xfrm>
          <a:prstGeom prst="corner">
            <a:avLst>
              <a:gd name="adj1" fmla="val 38359"/>
              <a:gd name="adj2" fmla="val 37488"/>
            </a:avLst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山形 63"/>
          <p:cNvSpPr/>
          <p:nvPr/>
        </p:nvSpPr>
        <p:spPr>
          <a:xfrm rot="10800000">
            <a:off x="3633457" y="6322418"/>
            <a:ext cx="978288" cy="100376"/>
          </a:xfrm>
          <a:prstGeom prst="chevron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" name="山形 64"/>
          <p:cNvSpPr/>
          <p:nvPr/>
        </p:nvSpPr>
        <p:spPr>
          <a:xfrm rot="10800000">
            <a:off x="5350294" y="6322418"/>
            <a:ext cx="978288" cy="100376"/>
          </a:xfrm>
          <a:prstGeom prst="chevron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094" y="3389808"/>
            <a:ext cx="477480" cy="558826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71" y="3179396"/>
            <a:ext cx="759022" cy="759022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988" y="2266533"/>
            <a:ext cx="1025513" cy="471736"/>
          </a:xfrm>
          <a:prstGeom prst="rect">
            <a:avLst/>
          </a:prstGeom>
        </p:spPr>
      </p:pic>
      <p:sp>
        <p:nvSpPr>
          <p:cNvPr id="48" name="正方形/長方形 47"/>
          <p:cNvSpPr/>
          <p:nvPr/>
        </p:nvSpPr>
        <p:spPr>
          <a:xfrm>
            <a:off x="3028630" y="5028187"/>
            <a:ext cx="3927488" cy="11773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学校運営協議会</a:t>
            </a:r>
            <a:r>
              <a:rPr kumimoji="1" lang="en-US" altLang="ja-JP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コミュニティ・スクール</a:t>
            </a:r>
            <a:r>
              <a:rPr kumimoji="1" lang="en-US" altLang="ja-JP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7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＊組織図参照</a:t>
            </a:r>
            <a:r>
              <a:rPr kumimoji="1" lang="ja-JP" altLang="en-US" sz="727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kumimoji="1" lang="en-US" altLang="ja-JP" sz="727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727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762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◎　地域社会とつながる子どもの育成</a:t>
            </a:r>
            <a:r>
              <a:rPr kumimoji="1" lang="ja-JP" altLang="en-US" sz="762">
                <a:latin typeface="ＭＳ 明朝" panose="02020609040205080304" pitchFamily="17" charset="-128"/>
                <a:ea typeface="ＭＳ 明朝" panose="02020609040205080304" pitchFamily="17" charset="-128"/>
              </a:rPr>
              <a:t>（コミュニティスクール３年次</a:t>
            </a:r>
            <a:r>
              <a:rPr kumimoji="1" lang="ja-JP" altLang="en-US" sz="762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en-US" altLang="ja-JP" sz="762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762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    </a:t>
            </a:r>
            <a:r>
              <a:rPr kumimoji="1" lang="ja-JP" altLang="en-US" sz="762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kumimoji="1" lang="ja-JP" altLang="en-US" sz="692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学校運営協議会を核とした地域・家庭と連携・協働する活動の推進</a:t>
            </a:r>
            <a:endParaRPr kumimoji="1" lang="en-US" altLang="ja-JP" sz="692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762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〇　地域とともにつくる谷地南部小コミュニティ</a:t>
            </a:r>
          </a:p>
          <a:p>
            <a:r>
              <a:rPr kumimoji="1" lang="ja-JP" altLang="en-US" sz="762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〇　学校と保護者・地域の願いの共有</a:t>
            </a:r>
            <a:endParaRPr kumimoji="1" lang="en-US" altLang="ja-JP" sz="762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ja-JP" altLang="en-US" sz="415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1620" y="520552"/>
            <a:ext cx="1029162" cy="626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2" name="フローチャート: 代替処理 51"/>
          <p:cNvSpPr/>
          <p:nvPr/>
        </p:nvSpPr>
        <p:spPr>
          <a:xfrm>
            <a:off x="3217257" y="5790606"/>
            <a:ext cx="2186019" cy="24529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76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76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地域学校協働本部</a:t>
            </a:r>
            <a:r>
              <a:rPr kumimoji="1" lang="en-US" altLang="ja-JP" sz="76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76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との連携</a:t>
            </a:r>
            <a:endParaRPr kumimoji="1" lang="en-US" altLang="ja-JP" sz="762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762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5488252" y="5512525"/>
            <a:ext cx="1352066" cy="607051"/>
          </a:xfrm>
          <a:prstGeom prst="roundRect">
            <a:avLst/>
          </a:prstGeom>
          <a:solidFill>
            <a:schemeClr val="l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9846" tIns="0" rIns="0" rtlCol="0" anchor="t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めざす地域の姿</a:t>
            </a:r>
            <a:endParaRPr kumimoji="1" lang="en-US" altLang="ja-JP" sz="7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安心で・安全な　　地域</a:t>
            </a:r>
            <a:endParaRPr kumimoji="1" lang="en-US" altLang="ja-JP" sz="7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子どもから愛される地域</a:t>
            </a:r>
            <a:endParaRPr kumimoji="1" lang="en-US" altLang="ja-JP" sz="7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よりよくかかわる　地域　</a:t>
            </a:r>
            <a:endParaRPr kumimoji="1" lang="en-US" altLang="ja-JP" sz="6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69" name="図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556" y="5802120"/>
            <a:ext cx="740640" cy="467004"/>
          </a:xfrm>
          <a:prstGeom prst="rect">
            <a:avLst/>
          </a:prstGeom>
        </p:spPr>
      </p:pic>
      <p:sp>
        <p:nvSpPr>
          <p:cNvPr id="50" name="左右矢印 49"/>
          <p:cNvSpPr/>
          <p:nvPr/>
        </p:nvSpPr>
        <p:spPr>
          <a:xfrm>
            <a:off x="2456176" y="5169438"/>
            <a:ext cx="701772" cy="471455"/>
          </a:xfrm>
          <a:prstGeom prst="leftRightArrow">
            <a:avLst>
              <a:gd name="adj1" fmla="val 61935"/>
              <a:gd name="adj2" fmla="val 41408"/>
            </a:avLst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連携・協働</a:t>
            </a:r>
          </a:p>
        </p:txBody>
      </p:sp>
      <p:sp>
        <p:nvSpPr>
          <p:cNvPr id="11" name="左右矢印 10"/>
          <p:cNvSpPr/>
          <p:nvPr/>
        </p:nvSpPr>
        <p:spPr>
          <a:xfrm>
            <a:off x="6805111" y="5168337"/>
            <a:ext cx="701772" cy="471455"/>
          </a:xfrm>
          <a:prstGeom prst="leftRightArrow">
            <a:avLst>
              <a:gd name="adj1" fmla="val 61935"/>
              <a:gd name="adj2" fmla="val 41408"/>
            </a:avLst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連携・協働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407" y="2256774"/>
            <a:ext cx="966606" cy="468188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919" y="4226976"/>
            <a:ext cx="546098" cy="513144"/>
          </a:xfrm>
          <a:prstGeom prst="rect">
            <a:avLst/>
          </a:prstGeom>
        </p:spPr>
      </p:pic>
      <p:sp>
        <p:nvSpPr>
          <p:cNvPr id="47" name="角丸四角形 46"/>
          <p:cNvSpPr/>
          <p:nvPr/>
        </p:nvSpPr>
        <p:spPr>
          <a:xfrm>
            <a:off x="3028630" y="4669577"/>
            <a:ext cx="3927488" cy="2891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地域＜人・歴史・文化・産業・自然＞とのつながり</a:t>
            </a:r>
            <a:r>
              <a:rPr kumimoji="1" lang="ja-JP" altLang="en-US" sz="831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ja-JP" altLang="en-US" sz="831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  <a:p>
            <a:pPr algn="ctr"/>
            <a:endParaRPr kumimoji="1" lang="ja-JP" altLang="en-US" sz="831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31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831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31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31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</p:txBody>
      </p:sp>
      <p:sp>
        <p:nvSpPr>
          <p:cNvPr id="63" name="右矢印 62"/>
          <p:cNvSpPr/>
          <p:nvPr/>
        </p:nvSpPr>
        <p:spPr>
          <a:xfrm rot="10800000">
            <a:off x="6334639" y="2984511"/>
            <a:ext cx="482609" cy="1222837"/>
          </a:xfrm>
          <a:prstGeom prst="rightArrow">
            <a:avLst>
              <a:gd name="adj1" fmla="val 68272"/>
              <a:gd name="adj2" fmla="val 3721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b="1" dirty="0"/>
          </a:p>
        </p:txBody>
      </p:sp>
      <p:sp>
        <p:nvSpPr>
          <p:cNvPr id="71" name="上矢印 70"/>
          <p:cNvSpPr/>
          <p:nvPr/>
        </p:nvSpPr>
        <p:spPr>
          <a:xfrm rot="5400000">
            <a:off x="2823514" y="5734411"/>
            <a:ext cx="268882" cy="304562"/>
          </a:xfrm>
          <a:prstGeom prst="upArrow">
            <a:avLst>
              <a:gd name="adj1" fmla="val 50000"/>
              <a:gd name="adj2" fmla="val 46716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32" name="上下矢印 31"/>
          <p:cNvSpPr/>
          <p:nvPr/>
        </p:nvSpPr>
        <p:spPr>
          <a:xfrm>
            <a:off x="4551482" y="4385506"/>
            <a:ext cx="837637" cy="292323"/>
          </a:xfrm>
          <a:prstGeom prst="upDownArrow">
            <a:avLst>
              <a:gd name="adj1" fmla="val 77437"/>
              <a:gd name="adj2" fmla="val 32859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75" y="5209564"/>
            <a:ext cx="461358" cy="40730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646492" y="101344"/>
            <a:ext cx="41527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2024</a:t>
            </a:r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谷地中部小グランドデザイン</a:t>
            </a:r>
            <a:endParaRPr lang="ja-JP" alt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7603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alpha val="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1498</TotalTime>
  <Words>727</Words>
  <Application>Microsoft Office PowerPoint</Application>
  <PresentationFormat>A4 210 x 297 mm</PresentationFormat>
  <Paragraphs>115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学校経営の構想図</dc:title>
  <dc:creator>Administrator</dc:creator>
  <cp:lastModifiedBy>nanbu01</cp:lastModifiedBy>
  <cp:revision>108</cp:revision>
  <cp:lastPrinted>2022-04-21T02:01:57Z</cp:lastPrinted>
  <dcterms:created xsi:type="dcterms:W3CDTF">2020-04-09T03:05:55Z</dcterms:created>
  <dcterms:modified xsi:type="dcterms:W3CDTF">2024-03-28T05:36:11Z</dcterms:modified>
</cp:coreProperties>
</file>